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98" autoAdjust="0"/>
    <p:restoredTop sz="94660"/>
  </p:normalViewPr>
  <p:slideViewPr>
    <p:cSldViewPr>
      <p:cViewPr>
        <p:scale>
          <a:sx n="118" d="100"/>
          <a:sy n="118" d="100"/>
        </p:scale>
        <p:origin x="282" y="18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71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pPr>
              <a:defRPr/>
            </a:pPr>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ru-RU"/>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noProof="0"/>
              <a:t>Click to edit Master text styles</a:t>
            </a:r>
          </a:p>
          <a:p>
            <a:pPr lvl="1"/>
            <a:r>
              <a:rPr lang="ru-RU" noProof="0"/>
              <a:t>Second level</a:t>
            </a:r>
          </a:p>
          <a:p>
            <a:pPr lvl="2"/>
            <a:r>
              <a:rPr lang="ru-RU" noProof="0"/>
              <a:t>Third level</a:t>
            </a:r>
          </a:p>
          <a:p>
            <a:pPr lvl="3"/>
            <a:r>
              <a:rPr lang="ru-RU" noProof="0"/>
              <a:t>Fourth level</a:t>
            </a:r>
          </a:p>
          <a:p>
            <a:pPr lvl="4"/>
            <a:r>
              <a:rPr lang="ru-RU" noProof="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pPr>
              <a:defRPr/>
            </a:pPr>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pPr>
              <a:defRPr/>
            </a:pPr>
            <a:fld id="{087CBB9D-F39C-414C-9218-EA6619F324AA}"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808133" y="2109788"/>
            <a:ext cx="5952067" cy="1109662"/>
          </a:xfrm>
          <a:effectLst>
            <a:outerShdw dist="17961" dir="2700000" algn="ctr" rotWithShape="0">
              <a:schemeClr val="bg2"/>
            </a:outerShdw>
          </a:effectLst>
        </p:spPr>
        <p:txBody>
          <a:bodyPr/>
          <a:lstStyle>
            <a:lvl1pPr>
              <a:defRPr sz="2400"/>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5808134" y="3141663"/>
            <a:ext cx="6047317" cy="696912"/>
          </a:xfrm>
          <a:effectLst>
            <a:outerShdw dist="17961" dir="2700000" algn="ctr" rotWithShape="0">
              <a:schemeClr val="bg2"/>
            </a:outerShdw>
          </a:effectLst>
        </p:spPr>
        <p:txBody>
          <a:bodyPr/>
          <a:lstStyle>
            <a:lvl1pPr marL="0" indent="0">
              <a:buFontTx/>
              <a:buNone/>
              <a:defRPr sz="2000" b="1"/>
            </a:lvl1pPr>
          </a:lstStyle>
          <a:p>
            <a:pPr lvl="0"/>
            <a:r>
              <a:rPr lang="en-US" noProof="0"/>
              <a:t>Click to edit Master subtitle style</a:t>
            </a:r>
            <a:endParaRPr 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208434" y="115888"/>
            <a:ext cx="2495551" cy="5688012"/>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719667" y="115888"/>
            <a:ext cx="7285567" cy="56880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814918" y="692150"/>
            <a:ext cx="4842933"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5861051" y="692150"/>
            <a:ext cx="4842933"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ru-RU"/>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ru-RU"/>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ru-RU" noProof="0"/>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667" y="115888"/>
            <a:ext cx="9889067"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814917" y="692150"/>
            <a:ext cx="9889067"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p:titleStyle>
    <p:body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hyperlink" Target="https://github.com/MarcumDoug/NFL_Wagering-Predictive_Analysis/tree/main/Result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hyperlink" Target="https://github.com/MarcumDoug/NFL_Wagering-Predictive_Analysi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
          <p:cNvSpPr>
            <a:spLocks noGrp="1" noChangeArrowheads="1"/>
          </p:cNvSpPr>
          <p:nvPr>
            <p:ph type="ctrTitle"/>
          </p:nvPr>
        </p:nvSpPr>
        <p:spPr>
          <a:xfrm>
            <a:off x="457200" y="4765675"/>
            <a:ext cx="8305800" cy="720725"/>
          </a:xfrm>
        </p:spPr>
        <p:txBody>
          <a:bodyPr/>
          <a:lstStyle/>
          <a:p>
            <a:pPr eaLnBrk="1" hangingPunct="1"/>
            <a:r>
              <a:rPr lang="en-US" sz="3600" dirty="0"/>
              <a:t>NFL Wagering – Predictive Analytics</a:t>
            </a:r>
          </a:p>
        </p:txBody>
      </p:sp>
      <p:sp>
        <p:nvSpPr>
          <p:cNvPr id="3075" name="Rectangle 13"/>
          <p:cNvSpPr>
            <a:spLocks noGrp="1" noChangeArrowheads="1"/>
          </p:cNvSpPr>
          <p:nvPr>
            <p:ph type="subTitle" idx="1"/>
          </p:nvPr>
        </p:nvSpPr>
        <p:spPr>
          <a:xfrm>
            <a:off x="457200" y="5410200"/>
            <a:ext cx="3240088" cy="381000"/>
          </a:xfrm>
        </p:spPr>
        <p:txBody>
          <a:bodyPr/>
          <a:lstStyle/>
          <a:p>
            <a:pPr eaLnBrk="1" hangingPunct="1"/>
            <a:r>
              <a:rPr lang="en-US" dirty="0"/>
              <a:t>Doug Marcum</a:t>
            </a:r>
          </a:p>
        </p:txBody>
      </p:sp>
      <p:pic>
        <p:nvPicPr>
          <p:cNvPr id="5" name="Audio 4">
            <a:hlinkClick r:id="" action="ppaction://media"/>
            <a:extLst>
              <a:ext uri="{FF2B5EF4-FFF2-40B4-BE49-F238E27FC236}">
                <a16:creationId xmlns:a16="http://schemas.microsoft.com/office/drawing/2014/main" id="{825FD09F-81F3-4528-8783-11ECDDA3D0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62"/>
    </mc:Choice>
    <mc:Fallback>
      <p:transition spd="slow" advTm="1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9A66-58D9-45D5-91A4-F9EAC5EC66F9}"/>
              </a:ext>
            </a:extLst>
          </p:cNvPr>
          <p:cNvSpPr>
            <a:spLocks noGrp="1"/>
          </p:cNvSpPr>
          <p:nvPr>
            <p:ph type="title"/>
          </p:nvPr>
        </p:nvSpPr>
        <p:spPr>
          <a:xfrm>
            <a:off x="914400" y="838200"/>
            <a:ext cx="9889067" cy="508000"/>
          </a:xfrm>
        </p:spPr>
        <p:txBody>
          <a:bodyPr/>
          <a:lstStyle/>
          <a:p>
            <a:r>
              <a:rPr lang="en-US" dirty="0"/>
              <a:t>Results </a:t>
            </a:r>
          </a:p>
        </p:txBody>
      </p:sp>
      <p:sp>
        <p:nvSpPr>
          <p:cNvPr id="3" name="Content Placeholder 2">
            <a:extLst>
              <a:ext uri="{FF2B5EF4-FFF2-40B4-BE49-F238E27FC236}">
                <a16:creationId xmlns:a16="http://schemas.microsoft.com/office/drawing/2014/main" id="{FB9E0EAE-EBFF-4D2F-A402-8865A43C5B0B}"/>
              </a:ext>
            </a:extLst>
          </p:cNvPr>
          <p:cNvSpPr>
            <a:spLocks noGrp="1"/>
          </p:cNvSpPr>
          <p:nvPr>
            <p:ph idx="1"/>
          </p:nvPr>
        </p:nvSpPr>
        <p:spPr>
          <a:xfrm>
            <a:off x="814917" y="1524000"/>
            <a:ext cx="9776883" cy="4279900"/>
          </a:xfrm>
        </p:spPr>
        <p:txBody>
          <a:bodyPr/>
          <a:lstStyle/>
          <a:p>
            <a:pPr marL="114300" marR="0" indent="0">
              <a:lnSpc>
                <a:spcPct val="107000"/>
              </a:lnSpc>
              <a:spcBef>
                <a:spcPts val="600"/>
              </a:spcBef>
              <a:spcAft>
                <a:spcPts val="800"/>
              </a:spcAft>
              <a:buNone/>
            </a:pPr>
            <a:r>
              <a:rPr lang="en-US" sz="1800" b="1" dirty="0">
                <a:effectLst/>
                <a:ea typeface="Calibri" panose="020F0502020204030204" pitchFamily="34" charset="0"/>
                <a:cs typeface="Calibri" panose="020F0502020204030204" pitchFamily="34" charset="0"/>
              </a:rPr>
              <a:t>Confidence Threshold Adjusted Consensus (CTAC)</a:t>
            </a:r>
          </a:p>
          <a:p>
            <a:pPr marL="114300" marR="0" indent="0">
              <a:lnSpc>
                <a:spcPct val="107000"/>
              </a:lnSpc>
              <a:spcBef>
                <a:spcPts val="600"/>
              </a:spcBef>
              <a:spcAft>
                <a:spcPts val="800"/>
              </a:spcAft>
              <a:buNone/>
            </a:pPr>
            <a:r>
              <a:rPr lang="en-US" sz="1800" b="1" dirty="0">
                <a:effectLst/>
                <a:ea typeface="Calibri" panose="020F0502020204030204" pitchFamily="34" charset="0"/>
                <a:cs typeface="Calibri" panose="020F0502020204030204" pitchFamily="34" charset="0"/>
              </a:rPr>
              <a:t>1. The confidence threshold was established after week 2 predictions were finalized. These baseline confidence levels can be seen here:  </a:t>
            </a:r>
            <a:r>
              <a:rPr lang="en-US" sz="1800" b="1" u="sng" dirty="0">
                <a:effectLst/>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https://github.com/MarcumDoug/NFL_Wagering-Predictive_Analysis/tree/main/Results</a:t>
            </a:r>
            <a:r>
              <a:rPr lang="en-US" sz="1800" b="1" dirty="0">
                <a:effectLst/>
                <a:ea typeface="Calibri" panose="020F0502020204030204" pitchFamily="34" charset="0"/>
                <a:cs typeface="Calibri" panose="020F0502020204030204" pitchFamily="34" charset="0"/>
              </a:rPr>
              <a:t>. </a:t>
            </a:r>
            <a:endParaRPr lang="en-US" sz="1800" b="1" dirty="0">
              <a:effectLst/>
              <a:ea typeface="Calibri" panose="020F0502020204030204" pitchFamily="34" charset="0"/>
              <a:cs typeface="Times New Roman" panose="02020603050405020304" pitchFamily="18" charset="0"/>
            </a:endParaRPr>
          </a:p>
          <a:p>
            <a:pPr marL="114300" marR="0" indent="0">
              <a:lnSpc>
                <a:spcPct val="107000"/>
              </a:lnSpc>
              <a:spcBef>
                <a:spcPts val="600"/>
              </a:spcBef>
              <a:spcAft>
                <a:spcPts val="800"/>
              </a:spcAft>
              <a:buNone/>
            </a:pPr>
            <a:r>
              <a:rPr lang="en-US" sz="1800" b="1" dirty="0">
                <a:effectLst/>
                <a:ea typeface="Calibri" panose="020F0502020204030204" pitchFamily="34" charset="0"/>
                <a:cs typeface="Calibri" panose="020F0502020204030204" pitchFamily="34" charset="0"/>
              </a:rPr>
              <a:t>2. After the new data frames were created, each game was evaluated to determine a consensus prediction from the models. A majority selection (i.e., 2-1) was necessary for a game to be allowed into a selection. If there was no clear consensus (i.e., 2-2), the game was labeled a push and no selection metric was made. </a:t>
            </a:r>
            <a:endParaRPr lang="en-US" b="1" dirty="0"/>
          </a:p>
        </p:txBody>
      </p:sp>
      <p:pic>
        <p:nvPicPr>
          <p:cNvPr id="4" name="Audio 3">
            <a:hlinkClick r:id="" action="ppaction://media"/>
            <a:extLst>
              <a:ext uri="{FF2B5EF4-FFF2-40B4-BE49-F238E27FC236}">
                <a16:creationId xmlns:a16="http://schemas.microsoft.com/office/drawing/2014/main" id="{6868CBEA-F251-4D20-9FC9-F619167F31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45270086"/>
      </p:ext>
    </p:extLst>
  </p:cSld>
  <p:clrMapOvr>
    <a:masterClrMapping/>
  </p:clrMapOvr>
  <mc:AlternateContent xmlns:mc="http://schemas.openxmlformats.org/markup-compatibility/2006">
    <mc:Choice xmlns:p14="http://schemas.microsoft.com/office/powerpoint/2010/main" Requires="p14">
      <p:transition spd="slow" p14:dur="2000" advTm="74169"/>
    </mc:Choice>
    <mc:Fallback>
      <p:transition spd="slow" advTm="74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387B30-C968-4773-8317-198C11804694}"/>
              </a:ext>
            </a:extLst>
          </p:cNvPr>
          <p:cNvPicPr/>
          <p:nvPr/>
        </p:nvPicPr>
        <p:blipFill>
          <a:blip r:embed="rId4"/>
          <a:stretch>
            <a:fillRect/>
          </a:stretch>
        </p:blipFill>
        <p:spPr>
          <a:xfrm>
            <a:off x="2211458" y="772636"/>
            <a:ext cx="7769083" cy="5312727"/>
          </a:xfrm>
          <a:prstGeom prst="rect">
            <a:avLst/>
          </a:prstGeom>
        </p:spPr>
      </p:pic>
      <p:pic>
        <p:nvPicPr>
          <p:cNvPr id="5" name="Audio 4">
            <a:hlinkClick r:id="" action="ppaction://media"/>
            <a:extLst>
              <a:ext uri="{FF2B5EF4-FFF2-40B4-BE49-F238E27FC236}">
                <a16:creationId xmlns:a16="http://schemas.microsoft.com/office/drawing/2014/main" id="{515C04C7-18B8-436C-92ED-D28EE1E24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5089658"/>
      </p:ext>
    </p:extLst>
  </p:cSld>
  <p:clrMapOvr>
    <a:masterClrMapping/>
  </p:clrMapOvr>
  <mc:AlternateContent xmlns:mc="http://schemas.openxmlformats.org/markup-compatibility/2006">
    <mc:Choice xmlns:p14="http://schemas.microsoft.com/office/powerpoint/2010/main" Requires="p14">
      <p:transition spd="slow" p14:dur="2000" advTm="27731"/>
    </mc:Choice>
    <mc:Fallback>
      <p:transition spd="slow" advTm="2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DF96-A411-4C87-AC3F-F86ABBD97E2B}"/>
              </a:ext>
            </a:extLst>
          </p:cNvPr>
          <p:cNvSpPr>
            <a:spLocks noGrp="1"/>
          </p:cNvSpPr>
          <p:nvPr>
            <p:ph type="title"/>
          </p:nvPr>
        </p:nvSpPr>
        <p:spPr>
          <a:xfrm>
            <a:off x="1151466" y="3175000"/>
            <a:ext cx="9889067" cy="508000"/>
          </a:xfrm>
        </p:spPr>
        <p:txBody>
          <a:bodyPr/>
          <a:lstStyle/>
          <a:p>
            <a:pPr algn="ctr"/>
            <a:r>
              <a:rPr lang="en-US" sz="6600" dirty="0"/>
              <a:t>Conclusion</a:t>
            </a:r>
          </a:p>
        </p:txBody>
      </p:sp>
      <p:pic>
        <p:nvPicPr>
          <p:cNvPr id="4" name="Audio 3">
            <a:hlinkClick r:id="" action="ppaction://media"/>
            <a:extLst>
              <a:ext uri="{FF2B5EF4-FFF2-40B4-BE49-F238E27FC236}">
                <a16:creationId xmlns:a16="http://schemas.microsoft.com/office/drawing/2014/main" id="{8D16DB64-EEB6-4CAB-9CE1-AA981712C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8660176"/>
      </p:ext>
    </p:extLst>
  </p:cSld>
  <p:clrMapOvr>
    <a:masterClrMapping/>
  </p:clrMapOvr>
  <mc:AlternateContent xmlns:mc="http://schemas.openxmlformats.org/markup-compatibility/2006">
    <mc:Choice xmlns:p14="http://schemas.microsoft.com/office/powerpoint/2010/main" Requires="p14">
      <p:transition spd="slow" p14:dur="2000" advTm="59683"/>
    </mc:Choice>
    <mc:Fallback>
      <p:transition spd="slow" advTm="5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82BCE-674F-486D-B873-03BFD2A59AC6}"/>
              </a:ext>
            </a:extLst>
          </p:cNvPr>
          <p:cNvSpPr>
            <a:spLocks noGrp="1"/>
          </p:cNvSpPr>
          <p:nvPr>
            <p:ph idx="1"/>
          </p:nvPr>
        </p:nvSpPr>
        <p:spPr>
          <a:xfrm>
            <a:off x="2286000" y="2320925"/>
            <a:ext cx="7620000" cy="2216150"/>
          </a:xfrm>
        </p:spPr>
        <p:txBody>
          <a:bodyPr/>
          <a:lstStyle/>
          <a:p>
            <a:pPr marL="0" indent="0">
              <a:buNone/>
            </a:pPr>
            <a:r>
              <a:rPr lang="en-US" b="1" dirty="0"/>
              <a:t>All data files and code can be found at:</a:t>
            </a:r>
          </a:p>
          <a:p>
            <a:pPr marL="0" indent="0">
              <a:buNone/>
            </a:pPr>
            <a:r>
              <a:rPr lang="en-US" sz="1800" b="1" u="sng" dirty="0">
                <a:effectLst/>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https://github.com/MarcumDoug/NFL_Wagering-Predictive_Analysis</a:t>
            </a:r>
            <a:endParaRPr lang="en-US" sz="1800" b="1" u="sng" dirty="0">
              <a:effectLst/>
              <a:ea typeface="Calibri" panose="020F0502020204030204" pitchFamily="34" charset="0"/>
              <a:cs typeface="Calibri" panose="020F0502020204030204" pitchFamily="34" charset="0"/>
            </a:endParaRPr>
          </a:p>
          <a:p>
            <a:pPr marL="0" indent="0">
              <a:buNone/>
            </a:pPr>
            <a:endParaRPr lang="en-US" sz="1800" b="1" u="sng" dirty="0">
              <a:cs typeface="Calibri" panose="020F0502020204030204" pitchFamily="34" charset="0"/>
            </a:endParaRPr>
          </a:p>
          <a:p>
            <a:pPr marL="0" indent="0">
              <a:buNone/>
            </a:pPr>
            <a:r>
              <a:rPr lang="en-US" sz="1800" b="1" dirty="0">
                <a:cs typeface="Calibri" panose="020F0502020204030204" pitchFamily="34" charset="0"/>
              </a:rPr>
              <a:t>Any questions or follow ups can be directed to this site as well.</a:t>
            </a:r>
          </a:p>
          <a:p>
            <a:pPr marL="0" indent="0">
              <a:buNone/>
            </a:pPr>
            <a:endParaRPr lang="en-US" sz="1800" b="1" dirty="0">
              <a:cs typeface="Calibri" panose="020F0502020204030204" pitchFamily="34" charset="0"/>
            </a:endParaRPr>
          </a:p>
          <a:p>
            <a:pPr marL="0" indent="0">
              <a:buNone/>
            </a:pPr>
            <a:r>
              <a:rPr lang="en-US" sz="1800" b="1" dirty="0">
                <a:cs typeface="Calibri" panose="020F0502020204030204" pitchFamily="34" charset="0"/>
              </a:rPr>
              <a:t>Thank you for your time and I hope this was informative.</a:t>
            </a:r>
          </a:p>
        </p:txBody>
      </p:sp>
      <p:pic>
        <p:nvPicPr>
          <p:cNvPr id="6" name="Audio 5">
            <a:hlinkClick r:id="" action="ppaction://media"/>
            <a:extLst>
              <a:ext uri="{FF2B5EF4-FFF2-40B4-BE49-F238E27FC236}">
                <a16:creationId xmlns:a16="http://schemas.microsoft.com/office/drawing/2014/main" id="{E4BD971A-F062-4C91-91CA-80700877A9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227112"/>
      </p:ext>
    </p:extLst>
  </p:cSld>
  <p:clrMapOvr>
    <a:masterClrMapping/>
  </p:clrMapOvr>
  <mc:AlternateContent xmlns:mc="http://schemas.openxmlformats.org/markup-compatibility/2006">
    <mc:Choice xmlns:p14="http://schemas.microsoft.com/office/powerpoint/2010/main" Requires="p14">
      <p:transition spd="slow" p14:dur="2000" advTm="22468"/>
    </mc:Choice>
    <mc:Fallback>
      <p:transition spd="slow" advTm="22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14400" y="215981"/>
            <a:ext cx="6480175" cy="649287"/>
          </a:xfrm>
        </p:spPr>
        <p:txBody>
          <a:bodyPr/>
          <a:lstStyle/>
          <a:p>
            <a:pPr eaLnBrk="1" hangingPunct="1"/>
            <a:r>
              <a:rPr lang="en-US" sz="4000" dirty="0"/>
              <a:t>Overview and Goal</a:t>
            </a:r>
            <a:endParaRPr lang="uk-UA" sz="4000" dirty="0"/>
          </a:p>
        </p:txBody>
      </p:sp>
      <p:sp>
        <p:nvSpPr>
          <p:cNvPr id="36867" name="Rectangle 3"/>
          <p:cNvSpPr>
            <a:spLocks noGrp="1" noChangeArrowheads="1"/>
          </p:cNvSpPr>
          <p:nvPr>
            <p:ph type="body" idx="1"/>
          </p:nvPr>
        </p:nvSpPr>
        <p:spPr>
          <a:xfrm>
            <a:off x="914400" y="872780"/>
            <a:ext cx="7620000" cy="5688013"/>
          </a:xfrm>
        </p:spPr>
        <p:txBody>
          <a:bodyPr/>
          <a:lstStyle/>
          <a:p>
            <a:pPr marL="0" marR="0" indent="0">
              <a:lnSpc>
                <a:spcPct val="107000"/>
              </a:lnSpc>
              <a:spcBef>
                <a:spcPts val="0"/>
              </a:spcBef>
              <a:spcAft>
                <a:spcPts val="800"/>
              </a:spcAft>
              <a:buNone/>
            </a:pPr>
            <a:r>
              <a:rPr lang="en-US" sz="1800" dirty="0">
                <a:effectLst/>
                <a:ea typeface="Calibri" panose="020F0502020204030204" pitchFamily="34" charset="0"/>
                <a:cs typeface="Calibri" panose="020F0502020204030204" pitchFamily="34" charset="0"/>
              </a:rPr>
              <a:t>Sports betting is not a new phenomenon in the United States, but due to recent legislation, it is experiencing a surge. With 25 states now allowing their residents to wager on sporting events in varying capacities, consumers are searching for tools to assist in making predictions or rather, to gain an edge in their selection process. Resources are available, but often they are not validated, are high priced, or do not provide any true guidance. With the work being conducted under this project, the hope is that through data science, the average gambler can be informed in making their selections. </a:t>
            </a:r>
            <a:endParaRPr lang="en-US" sz="1800" dirty="0">
              <a:effectLst/>
              <a:ea typeface="Calibri" panose="020F0502020204030204" pitchFamily="34" charset="0"/>
              <a:cs typeface="Times New Roman" panose="02020603050405020304" pitchFamily="18" charset="0"/>
            </a:endParaRPr>
          </a:p>
          <a:p>
            <a:pPr marL="0" indent="0">
              <a:buNone/>
            </a:pPr>
            <a:r>
              <a:rPr lang="en-US" sz="1800" dirty="0">
                <a:effectLst/>
                <a:ea typeface="Calibri" panose="020F0502020204030204" pitchFamily="34" charset="0"/>
              </a:rPr>
              <a:t>By analyzing ten, 10, NFL seasons consisting of 256 unique games each season, classification models can be implemented and tested to see if accuracy rates exceeding 52.4% can consistently be processed. If this is successful, future research into other professional arenas (basketball, baseball, soccer, hockey) can be reviewed. Sports betting, once considered to be taboo and sinful, has grown into a true corporate enterprise. Given this overall popularity, the field is just being explored, and the need for data scientists to engage and discover insights will continue to increase.</a:t>
            </a:r>
            <a:endParaRPr lang="en-US" sz="2000" dirty="0">
              <a:ea typeface="굴림" charset="-127"/>
            </a:endParaRPr>
          </a:p>
        </p:txBody>
      </p:sp>
      <p:pic>
        <p:nvPicPr>
          <p:cNvPr id="3" name="Audio 2">
            <a:hlinkClick r:id="" action="ppaction://media"/>
            <a:extLst>
              <a:ext uri="{FF2B5EF4-FFF2-40B4-BE49-F238E27FC236}">
                <a16:creationId xmlns:a16="http://schemas.microsoft.com/office/drawing/2014/main" id="{3DEA586D-C848-4964-B99B-417F5DF3E6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811"/>
    </mc:Choice>
    <mc:Fallback>
      <p:transition spd="slow" advTm="80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01BB-9F4C-4A57-98C4-C546A269C3B4}"/>
              </a:ext>
            </a:extLst>
          </p:cNvPr>
          <p:cNvSpPr>
            <a:spLocks noGrp="1"/>
          </p:cNvSpPr>
          <p:nvPr>
            <p:ph type="title"/>
          </p:nvPr>
        </p:nvSpPr>
        <p:spPr>
          <a:xfrm>
            <a:off x="533400" y="228600"/>
            <a:ext cx="9694334" cy="508000"/>
          </a:xfrm>
        </p:spPr>
        <p:txBody>
          <a:bodyPr/>
          <a:lstStyle/>
          <a:p>
            <a:r>
              <a:rPr lang="en-US" dirty="0"/>
              <a:t>Background</a:t>
            </a:r>
          </a:p>
        </p:txBody>
      </p:sp>
      <p:pic>
        <p:nvPicPr>
          <p:cNvPr id="5" name="Picture 4">
            <a:extLst>
              <a:ext uri="{FF2B5EF4-FFF2-40B4-BE49-F238E27FC236}">
                <a16:creationId xmlns:a16="http://schemas.microsoft.com/office/drawing/2014/main" id="{25923E72-C4EE-4ABD-B1C4-6FBE87C7F312}"/>
              </a:ext>
            </a:extLst>
          </p:cNvPr>
          <p:cNvPicPr>
            <a:picLocks noChangeAspect="1"/>
          </p:cNvPicPr>
          <p:nvPr/>
        </p:nvPicPr>
        <p:blipFill>
          <a:blip r:embed="rId4"/>
          <a:stretch>
            <a:fillRect/>
          </a:stretch>
        </p:blipFill>
        <p:spPr>
          <a:xfrm>
            <a:off x="685800" y="900709"/>
            <a:ext cx="4609450" cy="2743200"/>
          </a:xfrm>
          <a:prstGeom prst="rect">
            <a:avLst/>
          </a:prstGeom>
        </p:spPr>
      </p:pic>
      <p:pic>
        <p:nvPicPr>
          <p:cNvPr id="7" name="Picture 6">
            <a:extLst>
              <a:ext uri="{FF2B5EF4-FFF2-40B4-BE49-F238E27FC236}">
                <a16:creationId xmlns:a16="http://schemas.microsoft.com/office/drawing/2014/main" id="{35605BD9-0B88-4E19-B8C9-CB2530C68583}"/>
              </a:ext>
            </a:extLst>
          </p:cNvPr>
          <p:cNvPicPr>
            <a:picLocks noChangeAspect="1"/>
          </p:cNvPicPr>
          <p:nvPr/>
        </p:nvPicPr>
        <p:blipFill>
          <a:blip r:embed="rId5"/>
          <a:stretch>
            <a:fillRect/>
          </a:stretch>
        </p:blipFill>
        <p:spPr>
          <a:xfrm>
            <a:off x="3753312" y="2472931"/>
            <a:ext cx="4685375" cy="2895600"/>
          </a:xfrm>
          <a:prstGeom prst="rect">
            <a:avLst/>
          </a:prstGeom>
        </p:spPr>
      </p:pic>
      <p:pic>
        <p:nvPicPr>
          <p:cNvPr id="9" name="Picture 8" descr="A picture containing text, indoor, restaurant, several&#10;&#10;Description automatically generated">
            <a:extLst>
              <a:ext uri="{FF2B5EF4-FFF2-40B4-BE49-F238E27FC236}">
                <a16:creationId xmlns:a16="http://schemas.microsoft.com/office/drawing/2014/main" id="{8DAA7862-8198-4319-894F-C39276D8C5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6600" y="3643909"/>
            <a:ext cx="4685375" cy="2937269"/>
          </a:xfrm>
          <a:prstGeom prst="rect">
            <a:avLst/>
          </a:prstGeom>
        </p:spPr>
      </p:pic>
      <p:pic>
        <p:nvPicPr>
          <p:cNvPr id="10" name="Audio 9">
            <a:hlinkClick r:id="" action="ppaction://media"/>
            <a:extLst>
              <a:ext uri="{FF2B5EF4-FFF2-40B4-BE49-F238E27FC236}">
                <a16:creationId xmlns:a16="http://schemas.microsoft.com/office/drawing/2014/main" id="{7310F7A5-AF84-4F7C-A868-5A0426EA7B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9209160"/>
      </p:ext>
    </p:extLst>
  </p:cSld>
  <p:clrMapOvr>
    <a:masterClrMapping/>
  </p:clrMapOvr>
  <mc:AlternateContent xmlns:mc="http://schemas.openxmlformats.org/markup-compatibility/2006">
    <mc:Choice xmlns:p14="http://schemas.microsoft.com/office/powerpoint/2010/main" Requires="p14">
      <p:transition spd="slow" p14:dur="2000" advTm="32989"/>
    </mc:Choice>
    <mc:Fallback>
      <p:transition spd="slow" advTm="32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AF7F-54E9-4DCA-A867-A78CD261F80D}"/>
              </a:ext>
            </a:extLst>
          </p:cNvPr>
          <p:cNvSpPr>
            <a:spLocks noGrp="1"/>
          </p:cNvSpPr>
          <p:nvPr>
            <p:ph type="title"/>
          </p:nvPr>
        </p:nvSpPr>
        <p:spPr>
          <a:xfrm>
            <a:off x="304800" y="152668"/>
            <a:ext cx="9889067" cy="508000"/>
          </a:xfrm>
        </p:spPr>
        <p:txBody>
          <a:bodyPr/>
          <a:lstStyle/>
          <a:p>
            <a:r>
              <a:rPr lang="en-US" dirty="0"/>
              <a:t>Background </a:t>
            </a:r>
            <a:r>
              <a:rPr lang="en-US" sz="1800" dirty="0"/>
              <a:t>(continued)</a:t>
            </a:r>
            <a:endParaRPr lang="en-US" dirty="0"/>
          </a:p>
        </p:txBody>
      </p:sp>
      <p:pic>
        <p:nvPicPr>
          <p:cNvPr id="5" name="Picture 4">
            <a:extLst>
              <a:ext uri="{FF2B5EF4-FFF2-40B4-BE49-F238E27FC236}">
                <a16:creationId xmlns:a16="http://schemas.microsoft.com/office/drawing/2014/main" id="{DBF99333-3888-48AB-9283-A4802F3577A3}"/>
              </a:ext>
            </a:extLst>
          </p:cNvPr>
          <p:cNvPicPr>
            <a:picLocks noChangeAspect="1"/>
          </p:cNvPicPr>
          <p:nvPr/>
        </p:nvPicPr>
        <p:blipFill>
          <a:blip r:embed="rId4"/>
          <a:stretch>
            <a:fillRect/>
          </a:stretch>
        </p:blipFill>
        <p:spPr>
          <a:xfrm>
            <a:off x="381000" y="2095500"/>
            <a:ext cx="3099575" cy="2667000"/>
          </a:xfrm>
          <a:prstGeom prst="rect">
            <a:avLst/>
          </a:prstGeom>
        </p:spPr>
      </p:pic>
      <p:pic>
        <p:nvPicPr>
          <p:cNvPr id="7" name="Picture 6">
            <a:extLst>
              <a:ext uri="{FF2B5EF4-FFF2-40B4-BE49-F238E27FC236}">
                <a16:creationId xmlns:a16="http://schemas.microsoft.com/office/drawing/2014/main" id="{6D7403C4-F18D-4F93-9AE5-AE1FEDB3526C}"/>
              </a:ext>
            </a:extLst>
          </p:cNvPr>
          <p:cNvPicPr>
            <a:picLocks noChangeAspect="1"/>
          </p:cNvPicPr>
          <p:nvPr/>
        </p:nvPicPr>
        <p:blipFill>
          <a:blip r:embed="rId5"/>
          <a:stretch>
            <a:fillRect/>
          </a:stretch>
        </p:blipFill>
        <p:spPr>
          <a:xfrm>
            <a:off x="7467600" y="2327118"/>
            <a:ext cx="3731133" cy="2728434"/>
          </a:xfrm>
          <a:prstGeom prst="rect">
            <a:avLst/>
          </a:prstGeom>
        </p:spPr>
      </p:pic>
      <p:pic>
        <p:nvPicPr>
          <p:cNvPr id="9" name="Picture 8">
            <a:extLst>
              <a:ext uri="{FF2B5EF4-FFF2-40B4-BE49-F238E27FC236}">
                <a16:creationId xmlns:a16="http://schemas.microsoft.com/office/drawing/2014/main" id="{2C649680-60DA-4C99-BEBF-56E53506AB5C}"/>
              </a:ext>
            </a:extLst>
          </p:cNvPr>
          <p:cNvPicPr>
            <a:picLocks noChangeAspect="1"/>
          </p:cNvPicPr>
          <p:nvPr/>
        </p:nvPicPr>
        <p:blipFill>
          <a:blip r:embed="rId6"/>
          <a:stretch>
            <a:fillRect/>
          </a:stretch>
        </p:blipFill>
        <p:spPr>
          <a:xfrm>
            <a:off x="381000" y="746481"/>
            <a:ext cx="6248400" cy="842557"/>
          </a:xfrm>
          <a:prstGeom prst="rect">
            <a:avLst/>
          </a:prstGeom>
        </p:spPr>
      </p:pic>
      <p:pic>
        <p:nvPicPr>
          <p:cNvPr id="11" name="Picture 10">
            <a:extLst>
              <a:ext uri="{FF2B5EF4-FFF2-40B4-BE49-F238E27FC236}">
                <a16:creationId xmlns:a16="http://schemas.microsoft.com/office/drawing/2014/main" id="{E059C73C-0A31-4D42-8F8E-584365AE392B}"/>
              </a:ext>
            </a:extLst>
          </p:cNvPr>
          <p:cNvPicPr>
            <a:picLocks noChangeAspect="1"/>
          </p:cNvPicPr>
          <p:nvPr/>
        </p:nvPicPr>
        <p:blipFill>
          <a:blip r:embed="rId7"/>
          <a:stretch>
            <a:fillRect/>
          </a:stretch>
        </p:blipFill>
        <p:spPr>
          <a:xfrm>
            <a:off x="381000" y="5214090"/>
            <a:ext cx="4724400" cy="897429"/>
          </a:xfrm>
          <a:prstGeom prst="rect">
            <a:avLst/>
          </a:prstGeom>
        </p:spPr>
      </p:pic>
      <p:pic>
        <p:nvPicPr>
          <p:cNvPr id="12" name="Picture 11">
            <a:extLst>
              <a:ext uri="{FF2B5EF4-FFF2-40B4-BE49-F238E27FC236}">
                <a16:creationId xmlns:a16="http://schemas.microsoft.com/office/drawing/2014/main" id="{3F90FB27-72A3-44A3-BEEE-69505122F5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664337" y="1775011"/>
            <a:ext cx="3619500" cy="3253105"/>
          </a:xfrm>
          <a:prstGeom prst="rect">
            <a:avLst/>
          </a:prstGeom>
        </p:spPr>
      </p:pic>
      <p:pic>
        <p:nvPicPr>
          <p:cNvPr id="14" name="Picture 13">
            <a:extLst>
              <a:ext uri="{FF2B5EF4-FFF2-40B4-BE49-F238E27FC236}">
                <a16:creationId xmlns:a16="http://schemas.microsoft.com/office/drawing/2014/main" id="{CD11C478-1236-41AA-93A9-657FD1340E3B}"/>
              </a:ext>
            </a:extLst>
          </p:cNvPr>
          <p:cNvPicPr>
            <a:picLocks noChangeAspect="1"/>
          </p:cNvPicPr>
          <p:nvPr/>
        </p:nvPicPr>
        <p:blipFill>
          <a:blip r:embed="rId9"/>
          <a:stretch>
            <a:fillRect/>
          </a:stretch>
        </p:blipFill>
        <p:spPr>
          <a:xfrm>
            <a:off x="5257800" y="5311405"/>
            <a:ext cx="6324600" cy="756950"/>
          </a:xfrm>
          <a:prstGeom prst="rect">
            <a:avLst/>
          </a:prstGeom>
        </p:spPr>
      </p:pic>
      <p:pic>
        <p:nvPicPr>
          <p:cNvPr id="15" name="Audio 14">
            <a:hlinkClick r:id="" action="ppaction://media"/>
            <a:extLst>
              <a:ext uri="{FF2B5EF4-FFF2-40B4-BE49-F238E27FC236}">
                <a16:creationId xmlns:a16="http://schemas.microsoft.com/office/drawing/2014/main" id="{E9FA0C9D-00D7-4938-8A28-26AFF70A18C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0877828"/>
      </p:ext>
    </p:extLst>
  </p:cSld>
  <p:clrMapOvr>
    <a:masterClrMapping/>
  </p:clrMapOvr>
  <mc:AlternateContent xmlns:mc="http://schemas.openxmlformats.org/markup-compatibility/2006">
    <mc:Choice xmlns:p14="http://schemas.microsoft.com/office/powerpoint/2010/main" Requires="p14">
      <p:transition spd="slow" p14:dur="2000" advTm="37349"/>
    </mc:Choice>
    <mc:Fallback>
      <p:transition spd="slow" advTm="3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E3A5-15EE-4477-A2BA-E6234CF203F1}"/>
              </a:ext>
            </a:extLst>
          </p:cNvPr>
          <p:cNvSpPr>
            <a:spLocks noGrp="1"/>
          </p:cNvSpPr>
          <p:nvPr>
            <p:ph type="title"/>
          </p:nvPr>
        </p:nvSpPr>
        <p:spPr>
          <a:xfrm>
            <a:off x="304800" y="228600"/>
            <a:ext cx="9889067" cy="508000"/>
          </a:xfrm>
        </p:spPr>
        <p:txBody>
          <a:bodyPr/>
          <a:lstStyle/>
          <a:p>
            <a:r>
              <a:rPr lang="en-US" dirty="0"/>
              <a:t>Data</a:t>
            </a:r>
          </a:p>
        </p:txBody>
      </p:sp>
      <p:pic>
        <p:nvPicPr>
          <p:cNvPr id="5" name="Picture 4">
            <a:extLst>
              <a:ext uri="{FF2B5EF4-FFF2-40B4-BE49-F238E27FC236}">
                <a16:creationId xmlns:a16="http://schemas.microsoft.com/office/drawing/2014/main" id="{43DCD3CF-5533-4AD3-84B5-013D9A8FE3C0}"/>
              </a:ext>
            </a:extLst>
          </p:cNvPr>
          <p:cNvPicPr>
            <a:picLocks noChangeAspect="1"/>
          </p:cNvPicPr>
          <p:nvPr/>
        </p:nvPicPr>
        <p:blipFill>
          <a:blip r:embed="rId4"/>
          <a:stretch>
            <a:fillRect/>
          </a:stretch>
        </p:blipFill>
        <p:spPr>
          <a:xfrm>
            <a:off x="381000" y="838200"/>
            <a:ext cx="5108215" cy="3315547"/>
          </a:xfrm>
          <a:prstGeom prst="rect">
            <a:avLst/>
          </a:prstGeom>
        </p:spPr>
      </p:pic>
      <p:pic>
        <p:nvPicPr>
          <p:cNvPr id="7" name="Picture 6">
            <a:extLst>
              <a:ext uri="{FF2B5EF4-FFF2-40B4-BE49-F238E27FC236}">
                <a16:creationId xmlns:a16="http://schemas.microsoft.com/office/drawing/2014/main" id="{F6999913-474D-4AB0-BD42-D5E19DFC9825}"/>
              </a:ext>
            </a:extLst>
          </p:cNvPr>
          <p:cNvPicPr>
            <a:picLocks noChangeAspect="1"/>
          </p:cNvPicPr>
          <p:nvPr/>
        </p:nvPicPr>
        <p:blipFill>
          <a:blip r:embed="rId5"/>
          <a:stretch>
            <a:fillRect/>
          </a:stretch>
        </p:blipFill>
        <p:spPr>
          <a:xfrm>
            <a:off x="5562600" y="2971800"/>
            <a:ext cx="6389705" cy="3315547"/>
          </a:xfrm>
          <a:prstGeom prst="rect">
            <a:avLst/>
          </a:prstGeom>
        </p:spPr>
      </p:pic>
      <p:pic>
        <p:nvPicPr>
          <p:cNvPr id="8" name="Audio 7">
            <a:hlinkClick r:id="" action="ppaction://media"/>
            <a:extLst>
              <a:ext uri="{FF2B5EF4-FFF2-40B4-BE49-F238E27FC236}">
                <a16:creationId xmlns:a16="http://schemas.microsoft.com/office/drawing/2014/main" id="{8074802D-50F8-4BD5-AAB2-F3B6A8DAD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3174547"/>
      </p:ext>
    </p:extLst>
  </p:cSld>
  <p:clrMapOvr>
    <a:masterClrMapping/>
  </p:clrMapOvr>
  <mc:AlternateContent xmlns:mc="http://schemas.openxmlformats.org/markup-compatibility/2006">
    <mc:Choice xmlns:p14="http://schemas.microsoft.com/office/powerpoint/2010/main" Requires="p14">
      <p:transition spd="slow" p14:dur="2000" advTm="45164"/>
    </mc:Choice>
    <mc:Fallback>
      <p:transition spd="slow" advTm="4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792F-CF90-457A-A475-8B160DEF25E9}"/>
              </a:ext>
            </a:extLst>
          </p:cNvPr>
          <p:cNvSpPr>
            <a:spLocks noGrp="1"/>
          </p:cNvSpPr>
          <p:nvPr>
            <p:ph type="title"/>
          </p:nvPr>
        </p:nvSpPr>
        <p:spPr>
          <a:xfrm>
            <a:off x="262468" y="533400"/>
            <a:ext cx="9889067" cy="508000"/>
          </a:xfrm>
        </p:spPr>
        <p:txBody>
          <a:bodyPr/>
          <a:lstStyle/>
          <a:p>
            <a:r>
              <a:rPr lang="en-US" dirty="0"/>
              <a:t>Data Understanding and Preparation</a:t>
            </a:r>
          </a:p>
        </p:txBody>
      </p:sp>
      <p:pic>
        <p:nvPicPr>
          <p:cNvPr id="1026" name="Picture 2">
            <a:extLst>
              <a:ext uri="{FF2B5EF4-FFF2-40B4-BE49-F238E27FC236}">
                <a16:creationId xmlns:a16="http://schemas.microsoft.com/office/drawing/2014/main" id="{D179F463-DA8B-4F58-90F1-E6324E5BD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53" y="1542241"/>
            <a:ext cx="3852333" cy="3773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577F0A-5482-488E-8DE8-128450044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667" y="1542242"/>
            <a:ext cx="3852333" cy="3773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36C3102-86D6-4CA1-B0D8-5E26220F0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1542243"/>
            <a:ext cx="3852333" cy="377351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E4ED8DA-3CD6-44C0-8810-A7F0E4435C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9621647"/>
      </p:ext>
    </p:extLst>
  </p:cSld>
  <p:clrMapOvr>
    <a:masterClrMapping/>
  </p:clrMapOvr>
  <mc:AlternateContent xmlns:mc="http://schemas.openxmlformats.org/markup-compatibility/2006">
    <mc:Choice xmlns:p14="http://schemas.microsoft.com/office/powerpoint/2010/main" Requires="p14">
      <p:transition spd="slow" p14:dur="2000" advTm="202503"/>
    </mc:Choice>
    <mc:Fallback>
      <p:transition spd="slow" advTm="202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ACB8-8BB1-4017-A70F-48A7D418110D}"/>
              </a:ext>
            </a:extLst>
          </p:cNvPr>
          <p:cNvSpPr>
            <a:spLocks noGrp="1"/>
          </p:cNvSpPr>
          <p:nvPr>
            <p:ph type="title"/>
          </p:nvPr>
        </p:nvSpPr>
        <p:spPr>
          <a:xfrm>
            <a:off x="304800" y="231946"/>
            <a:ext cx="9889067" cy="508000"/>
          </a:xfrm>
        </p:spPr>
        <p:txBody>
          <a:bodyPr/>
          <a:lstStyle/>
          <a:p>
            <a:r>
              <a:rPr lang="en-US" dirty="0"/>
              <a:t>Data – Feature Selection</a:t>
            </a:r>
          </a:p>
        </p:txBody>
      </p:sp>
      <p:pic>
        <p:nvPicPr>
          <p:cNvPr id="2050" name="Picture 2">
            <a:extLst>
              <a:ext uri="{FF2B5EF4-FFF2-40B4-BE49-F238E27FC236}">
                <a16:creationId xmlns:a16="http://schemas.microsoft.com/office/drawing/2014/main" id="{BEEA777A-8D0F-4357-B0C4-BAA0E9349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93946"/>
            <a:ext cx="5535806" cy="4870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872638-813F-472C-A466-D442B2B099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993946"/>
            <a:ext cx="4597291" cy="487010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EFD3078-02F9-4D84-A592-4F3B2F906F4C}"/>
              </a:ext>
            </a:extLst>
          </p:cNvPr>
          <p:cNvSpPr txBox="1">
            <a:spLocks/>
          </p:cNvSpPr>
          <p:nvPr/>
        </p:nvSpPr>
        <p:spPr bwMode="auto">
          <a:xfrm>
            <a:off x="457200" y="5864054"/>
            <a:ext cx="10746564"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a:lstStyle>
          <a:p>
            <a:r>
              <a:rPr lang="en-US" sz="2400" kern="0" dirty="0"/>
              <a:t>       Spread – Feature Importance                 Spread - Correlation Heatmap</a:t>
            </a:r>
          </a:p>
        </p:txBody>
      </p:sp>
      <p:pic>
        <p:nvPicPr>
          <p:cNvPr id="4" name="Audio 3">
            <a:hlinkClick r:id="" action="ppaction://media"/>
            <a:extLst>
              <a:ext uri="{FF2B5EF4-FFF2-40B4-BE49-F238E27FC236}">
                <a16:creationId xmlns:a16="http://schemas.microsoft.com/office/drawing/2014/main" id="{B736C3F3-4476-4CCE-B9F6-19FD131F8B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2299526"/>
      </p:ext>
    </p:extLst>
  </p:cSld>
  <p:clrMapOvr>
    <a:masterClrMapping/>
  </p:clrMapOvr>
  <mc:AlternateContent xmlns:mc="http://schemas.openxmlformats.org/markup-compatibility/2006">
    <mc:Choice xmlns:p14="http://schemas.microsoft.com/office/powerpoint/2010/main" Requires="p14">
      <p:transition spd="slow" p14:dur="2000" advTm="146689"/>
    </mc:Choice>
    <mc:Fallback>
      <p:transition spd="slow" advTm="146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3721-505C-4DEE-B99C-879FBC827295}"/>
              </a:ext>
            </a:extLst>
          </p:cNvPr>
          <p:cNvSpPr>
            <a:spLocks noGrp="1"/>
          </p:cNvSpPr>
          <p:nvPr>
            <p:ph type="title"/>
          </p:nvPr>
        </p:nvSpPr>
        <p:spPr>
          <a:xfrm>
            <a:off x="719667" y="685800"/>
            <a:ext cx="9889067" cy="508000"/>
          </a:xfrm>
        </p:spPr>
        <p:txBody>
          <a:bodyPr/>
          <a:lstStyle/>
          <a:p>
            <a:r>
              <a:rPr lang="en-US" sz="3600" b="1" dirty="0">
                <a:latin typeface="+mn-lt"/>
              </a:rPr>
              <a:t>Model Preparation and Selection</a:t>
            </a:r>
            <a:endParaRPr lang="en-US" dirty="0"/>
          </a:p>
        </p:txBody>
      </p:sp>
      <p:sp>
        <p:nvSpPr>
          <p:cNvPr id="3" name="Content Placeholder 2">
            <a:extLst>
              <a:ext uri="{FF2B5EF4-FFF2-40B4-BE49-F238E27FC236}">
                <a16:creationId xmlns:a16="http://schemas.microsoft.com/office/drawing/2014/main" id="{05C798E6-4F4C-4046-8132-302E70BDA346}"/>
              </a:ext>
            </a:extLst>
          </p:cNvPr>
          <p:cNvSpPr>
            <a:spLocks noGrp="1"/>
          </p:cNvSpPr>
          <p:nvPr>
            <p:ph idx="1"/>
          </p:nvPr>
        </p:nvSpPr>
        <p:spPr>
          <a:xfrm>
            <a:off x="814917" y="1295400"/>
            <a:ext cx="9889067" cy="4508500"/>
          </a:xfrm>
        </p:spPr>
        <p:txBody>
          <a:bodyPr/>
          <a:lstStyle/>
          <a:p>
            <a:r>
              <a:rPr lang="en-US" sz="2000" b="1" dirty="0">
                <a:latin typeface="+mn-lt"/>
              </a:rPr>
              <a:t>Data split in 80% training and 20% testing sets</a:t>
            </a:r>
          </a:p>
          <a:p>
            <a:r>
              <a:rPr lang="en-US" altLang="en-US" sz="2000" b="1" dirty="0">
                <a:latin typeface="+mn-lt"/>
              </a:rPr>
              <a:t>Samples in training sets range between the three groups: 3739 - 3832</a:t>
            </a:r>
          </a:p>
          <a:p>
            <a:r>
              <a:rPr lang="en-US" altLang="en-US" sz="2000" b="1" dirty="0">
                <a:latin typeface="+mn-lt"/>
              </a:rPr>
              <a:t>Samples in testing sets range between the three groups: 935 - 958</a:t>
            </a:r>
          </a:p>
          <a:p>
            <a:pPr marL="0" indent="0">
              <a:buNone/>
            </a:pPr>
            <a:endParaRPr lang="en-US" sz="1800" b="1" dirty="0"/>
          </a:p>
          <a:p>
            <a:r>
              <a:rPr lang="en-US" sz="2000" b="1" dirty="0">
                <a:latin typeface="+mn-lt"/>
              </a:rPr>
              <a:t>Models selected for testing and evaluation:</a:t>
            </a:r>
          </a:p>
          <a:p>
            <a:pPr lvl="1" indent="-342900">
              <a:buFont typeface="Arial" panose="020B0604020202020204" pitchFamily="34" charset="0"/>
              <a:buChar char="•"/>
            </a:pPr>
            <a:r>
              <a:rPr lang="en-US" sz="2000" dirty="0">
                <a:latin typeface="+mn-lt"/>
              </a:rPr>
              <a:t>Random Forest Classifier</a:t>
            </a:r>
          </a:p>
          <a:p>
            <a:pPr lvl="1" indent="-342900">
              <a:buFont typeface="Arial" panose="020B0604020202020204" pitchFamily="34" charset="0"/>
              <a:buChar char="•"/>
            </a:pPr>
            <a:r>
              <a:rPr lang="en-US" sz="2000" dirty="0">
                <a:latin typeface="+mn-lt"/>
              </a:rPr>
              <a:t>Logistic Regression </a:t>
            </a:r>
          </a:p>
          <a:p>
            <a:pPr lvl="1" indent="-342900">
              <a:buFont typeface="Arial" panose="020B0604020202020204" pitchFamily="34" charset="0"/>
              <a:buChar char="•"/>
            </a:pPr>
            <a:r>
              <a:rPr lang="en-US" sz="2000" dirty="0">
                <a:latin typeface="+mn-lt"/>
              </a:rPr>
              <a:t>K Nearest Neighbor </a:t>
            </a:r>
          </a:p>
          <a:p>
            <a:pPr lvl="1" indent="-342900">
              <a:buFont typeface="Arial" panose="020B0604020202020204" pitchFamily="34" charset="0"/>
              <a:buChar char="•"/>
            </a:pPr>
            <a:r>
              <a:rPr lang="en-US" sz="2000" dirty="0"/>
              <a:t>Gaussian Naïve Bayes</a:t>
            </a:r>
          </a:p>
          <a:p>
            <a:pPr lvl="1" indent="-342900">
              <a:buFont typeface="Arial" panose="020B0604020202020204" pitchFamily="34" charset="0"/>
              <a:buChar char="•"/>
            </a:pPr>
            <a:r>
              <a:rPr lang="en-US" sz="2000" dirty="0">
                <a:latin typeface="+mn-lt"/>
              </a:rPr>
              <a:t>Artificial Neural Network</a:t>
            </a:r>
          </a:p>
          <a:p>
            <a:endParaRPr lang="en-US" dirty="0"/>
          </a:p>
        </p:txBody>
      </p:sp>
      <p:pic>
        <p:nvPicPr>
          <p:cNvPr id="4" name="Audio 3">
            <a:hlinkClick r:id="" action="ppaction://media"/>
            <a:extLst>
              <a:ext uri="{FF2B5EF4-FFF2-40B4-BE49-F238E27FC236}">
                <a16:creationId xmlns:a16="http://schemas.microsoft.com/office/drawing/2014/main" id="{18A3D027-207D-4C74-B7D8-52CABEA934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30574414"/>
      </p:ext>
    </p:extLst>
  </p:cSld>
  <p:clrMapOvr>
    <a:masterClrMapping/>
  </p:clrMapOvr>
  <mc:AlternateContent xmlns:mc="http://schemas.openxmlformats.org/markup-compatibility/2006">
    <mc:Choice xmlns:p14="http://schemas.microsoft.com/office/powerpoint/2010/main" Requires="p14">
      <p:transition spd="slow" p14:dur="2000" advTm="57171"/>
    </mc:Choice>
    <mc:Fallback>
      <p:transition spd="slow" advTm="57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CEE4-BC29-48B3-A5B5-319B0078875A}"/>
              </a:ext>
            </a:extLst>
          </p:cNvPr>
          <p:cNvSpPr>
            <a:spLocks noGrp="1"/>
          </p:cNvSpPr>
          <p:nvPr>
            <p:ph type="title"/>
          </p:nvPr>
        </p:nvSpPr>
        <p:spPr>
          <a:xfrm>
            <a:off x="824535" y="513620"/>
            <a:ext cx="9889067" cy="508000"/>
          </a:xfrm>
        </p:spPr>
        <p:txBody>
          <a:bodyPr/>
          <a:lstStyle/>
          <a:p>
            <a:r>
              <a:rPr lang="en-US" dirty="0"/>
              <a:t>Results</a:t>
            </a:r>
          </a:p>
        </p:txBody>
      </p:sp>
      <p:sp>
        <p:nvSpPr>
          <p:cNvPr id="3" name="Content Placeholder 2">
            <a:extLst>
              <a:ext uri="{FF2B5EF4-FFF2-40B4-BE49-F238E27FC236}">
                <a16:creationId xmlns:a16="http://schemas.microsoft.com/office/drawing/2014/main" id="{07E32B73-06CF-4D4C-A521-4EE64A3AA50D}"/>
              </a:ext>
            </a:extLst>
          </p:cNvPr>
          <p:cNvSpPr>
            <a:spLocks noGrp="1"/>
          </p:cNvSpPr>
          <p:nvPr>
            <p:ph idx="1"/>
          </p:nvPr>
        </p:nvSpPr>
        <p:spPr>
          <a:xfrm>
            <a:off x="826558" y="1139824"/>
            <a:ext cx="7936442" cy="4727575"/>
          </a:xfrm>
          <a:noFill/>
        </p:spPr>
        <p:txBody>
          <a:bodyPr/>
          <a:lstStyle/>
          <a:p>
            <a:pPr marL="0" marR="0" indent="0">
              <a:lnSpc>
                <a:spcPct val="107000"/>
              </a:lnSpc>
              <a:spcBef>
                <a:spcPts val="0"/>
              </a:spcBef>
              <a:spcAft>
                <a:spcPts val="800"/>
              </a:spcAft>
              <a:buNone/>
            </a:pPr>
            <a:r>
              <a:rPr lang="en-US" sz="1600" b="1" dirty="0">
                <a:effectLst/>
                <a:ea typeface="Calibri" panose="020F0502020204030204" pitchFamily="34" charset="0"/>
                <a:cs typeface="Calibri" panose="020F0502020204030204" pitchFamily="34" charset="0"/>
              </a:rPr>
              <a:t>Results varied from category to category. Looking first at the results when predicting a winning team, the models performed well and consistent across the board. Accuracy ranged from 64 – 66%, with Precision, Recall, and F1-Score all scoring relatively the same. This was better than expected, as the predictions were solely based off the previous seasons data and no new data being added during the course of the 2020 season.</a:t>
            </a:r>
            <a:endParaRPr lang="en-US" sz="1600" b="1"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600" b="1" dirty="0">
                <a:effectLst/>
                <a:ea typeface="Calibri" panose="020F0502020204030204" pitchFamily="34" charset="0"/>
                <a:cs typeface="Calibri" panose="020F0502020204030204" pitchFamily="34" charset="0"/>
              </a:rPr>
              <a:t>The models for predicting a team’s ability to cover or not cover a point spread and those to determine if a total score will be over or under have been inconsistent. Each model’s accuracy score was based off performing 10 cross validations. The results of the Over / Under predictions are as follows:</a:t>
            </a:r>
          </a:p>
          <a:p>
            <a:pPr marL="0" marR="0" indent="0">
              <a:lnSpc>
                <a:spcPct val="107000"/>
              </a:lnSpc>
              <a:spcBef>
                <a:spcPts val="0"/>
              </a:spcBef>
              <a:spcAft>
                <a:spcPts val="800"/>
              </a:spcAft>
              <a:buNone/>
            </a:pPr>
            <a:endParaRPr lang="en-US" sz="1600" b="1" dirty="0">
              <a:ea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en-US" sz="1600" b="1" dirty="0">
                <a:effectLst/>
                <a:ea typeface="Calibri" panose="020F0502020204030204" pitchFamily="34" charset="0"/>
                <a:cs typeface="Calibri" panose="020F0502020204030204" pitchFamily="34" charset="0"/>
              </a:rPr>
              <a:t>As can be seen, the results are only slightly better than 50%, but two models, GaussianNB and Artificial Neural Network (ANN), were able to slight come out ahead of the 52.4% threshold. The results of each model’s prediction ability relating to the spread are listed below:</a:t>
            </a:r>
            <a:endParaRPr lang="en-US" sz="1600" b="1"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effectLst/>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endParaRPr lang="en-US" sz="1800" dirty="0">
              <a:effectLst/>
              <a:ea typeface="Calibri" panose="020F0502020204030204" pitchFamily="34" charset="0"/>
              <a:cs typeface="Times New Roman" panose="02020603050405020304" pitchFamily="18" charset="0"/>
            </a:endParaRPr>
          </a:p>
          <a:p>
            <a:pPr marL="0" indent="0">
              <a:buNone/>
            </a:pPr>
            <a:endParaRPr lang="en-US" dirty="0"/>
          </a:p>
        </p:txBody>
      </p:sp>
      <p:graphicFrame>
        <p:nvGraphicFramePr>
          <p:cNvPr id="7" name="Table 6">
            <a:extLst>
              <a:ext uri="{FF2B5EF4-FFF2-40B4-BE49-F238E27FC236}">
                <a16:creationId xmlns:a16="http://schemas.microsoft.com/office/drawing/2014/main" id="{2C936D56-33F9-4E80-A061-96873F5A1FD6}"/>
              </a:ext>
            </a:extLst>
          </p:cNvPr>
          <p:cNvGraphicFramePr>
            <a:graphicFrameLocks noGrp="1"/>
          </p:cNvGraphicFramePr>
          <p:nvPr>
            <p:extLst>
              <p:ext uri="{D42A27DB-BD31-4B8C-83A1-F6EECF244321}">
                <p14:modId xmlns:p14="http://schemas.microsoft.com/office/powerpoint/2010/main" val="1653837356"/>
              </p:ext>
            </p:extLst>
          </p:nvPr>
        </p:nvGraphicFramePr>
        <p:xfrm>
          <a:off x="914400" y="3962400"/>
          <a:ext cx="7543800" cy="340742"/>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3385822723"/>
                    </a:ext>
                  </a:extLst>
                </a:gridCol>
                <a:gridCol w="1524000">
                  <a:extLst>
                    <a:ext uri="{9D8B030D-6E8A-4147-A177-3AD203B41FA5}">
                      <a16:colId xmlns:a16="http://schemas.microsoft.com/office/drawing/2014/main" val="2407103167"/>
                    </a:ext>
                  </a:extLst>
                </a:gridCol>
                <a:gridCol w="1447800">
                  <a:extLst>
                    <a:ext uri="{9D8B030D-6E8A-4147-A177-3AD203B41FA5}">
                      <a16:colId xmlns:a16="http://schemas.microsoft.com/office/drawing/2014/main" val="1364269250"/>
                    </a:ext>
                  </a:extLst>
                </a:gridCol>
                <a:gridCol w="1066800">
                  <a:extLst>
                    <a:ext uri="{9D8B030D-6E8A-4147-A177-3AD203B41FA5}">
                      <a16:colId xmlns:a16="http://schemas.microsoft.com/office/drawing/2014/main" val="4010355312"/>
                    </a:ext>
                  </a:extLst>
                </a:gridCol>
                <a:gridCol w="1981200">
                  <a:extLst>
                    <a:ext uri="{9D8B030D-6E8A-4147-A177-3AD203B41FA5}">
                      <a16:colId xmlns:a16="http://schemas.microsoft.com/office/drawing/2014/main" val="777680324"/>
                    </a:ext>
                  </a:extLst>
                </a:gridCol>
              </a:tblGrid>
              <a:tr h="0">
                <a:tc>
                  <a:txBody>
                    <a:bodyPr/>
                    <a:lstStyle/>
                    <a:p>
                      <a:pPr marL="0" marR="0" algn="ctr">
                        <a:lnSpc>
                          <a:spcPct val="107000"/>
                        </a:lnSpc>
                        <a:spcBef>
                          <a:spcPts val="0"/>
                        </a:spcBef>
                        <a:spcAft>
                          <a:spcPts val="0"/>
                        </a:spcAft>
                      </a:pPr>
                      <a:r>
                        <a:rPr lang="en-US" sz="1100" b="1" dirty="0">
                          <a:solidFill>
                            <a:schemeClr val="bg1"/>
                          </a:solidFill>
                          <a:effectLst/>
                        </a:rPr>
                        <a:t>Random Forest</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Logistic Regression</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K Nearest Neighbor</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Gaussian NB</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Artificial Neural Network</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extLst>
                  <a:ext uri="{0D108BD9-81ED-4DB2-BD59-A6C34878D82A}">
                    <a16:rowId xmlns:a16="http://schemas.microsoft.com/office/drawing/2014/main" val="2769823872"/>
                  </a:ext>
                </a:extLst>
              </a:tr>
              <a:tr h="0">
                <a:tc>
                  <a:txBody>
                    <a:bodyPr/>
                    <a:lstStyle/>
                    <a:p>
                      <a:pPr marL="0" marR="0" algn="ctr">
                        <a:lnSpc>
                          <a:spcPct val="107000"/>
                        </a:lnSpc>
                        <a:spcBef>
                          <a:spcPts val="0"/>
                        </a:spcBef>
                        <a:spcAft>
                          <a:spcPts val="0"/>
                        </a:spcAft>
                      </a:pPr>
                      <a:r>
                        <a:rPr lang="en-US" sz="1100" b="1" dirty="0">
                          <a:solidFill>
                            <a:schemeClr val="bg1"/>
                          </a:solidFill>
                          <a:effectLst/>
                        </a:rPr>
                        <a:t>51.68%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52.31%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51.38%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52.73%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52.64%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extLst>
                  <a:ext uri="{0D108BD9-81ED-4DB2-BD59-A6C34878D82A}">
                    <a16:rowId xmlns:a16="http://schemas.microsoft.com/office/drawing/2014/main" val="1369679179"/>
                  </a:ext>
                </a:extLst>
              </a:tr>
            </a:tbl>
          </a:graphicData>
        </a:graphic>
      </p:graphicFrame>
      <p:graphicFrame>
        <p:nvGraphicFramePr>
          <p:cNvPr id="8" name="Table 7">
            <a:extLst>
              <a:ext uri="{FF2B5EF4-FFF2-40B4-BE49-F238E27FC236}">
                <a16:creationId xmlns:a16="http://schemas.microsoft.com/office/drawing/2014/main" id="{2DFC784A-B8CB-42F8-8D77-4F0DBEA32B3B}"/>
              </a:ext>
            </a:extLst>
          </p:cNvPr>
          <p:cNvGraphicFramePr>
            <a:graphicFrameLocks noGrp="1"/>
          </p:cNvGraphicFramePr>
          <p:nvPr>
            <p:extLst>
              <p:ext uri="{D42A27DB-BD31-4B8C-83A1-F6EECF244321}">
                <p14:modId xmlns:p14="http://schemas.microsoft.com/office/powerpoint/2010/main" val="2970504010"/>
              </p:ext>
            </p:extLst>
          </p:nvPr>
        </p:nvGraphicFramePr>
        <p:xfrm>
          <a:off x="919120" y="5495638"/>
          <a:ext cx="7543800" cy="340742"/>
        </p:xfrm>
        <a:graphic>
          <a:graphicData uri="http://schemas.openxmlformats.org/drawingml/2006/table">
            <a:tbl>
              <a:tblPr firstRow="1" firstCol="1" bandRow="1">
                <a:tableStyleId>{5C22544A-7EE6-4342-B048-85BDC9FD1C3A}</a:tableStyleId>
              </a:tblPr>
              <a:tblGrid>
                <a:gridCol w="1460500">
                  <a:extLst>
                    <a:ext uri="{9D8B030D-6E8A-4147-A177-3AD203B41FA5}">
                      <a16:colId xmlns:a16="http://schemas.microsoft.com/office/drawing/2014/main" val="1975801531"/>
                    </a:ext>
                  </a:extLst>
                </a:gridCol>
                <a:gridCol w="1600200">
                  <a:extLst>
                    <a:ext uri="{9D8B030D-6E8A-4147-A177-3AD203B41FA5}">
                      <a16:colId xmlns:a16="http://schemas.microsoft.com/office/drawing/2014/main" val="2551045665"/>
                    </a:ext>
                  </a:extLst>
                </a:gridCol>
                <a:gridCol w="1447800">
                  <a:extLst>
                    <a:ext uri="{9D8B030D-6E8A-4147-A177-3AD203B41FA5}">
                      <a16:colId xmlns:a16="http://schemas.microsoft.com/office/drawing/2014/main" val="2919692951"/>
                    </a:ext>
                  </a:extLst>
                </a:gridCol>
                <a:gridCol w="1066800">
                  <a:extLst>
                    <a:ext uri="{9D8B030D-6E8A-4147-A177-3AD203B41FA5}">
                      <a16:colId xmlns:a16="http://schemas.microsoft.com/office/drawing/2014/main" val="1856816340"/>
                    </a:ext>
                  </a:extLst>
                </a:gridCol>
                <a:gridCol w="1968500">
                  <a:extLst>
                    <a:ext uri="{9D8B030D-6E8A-4147-A177-3AD203B41FA5}">
                      <a16:colId xmlns:a16="http://schemas.microsoft.com/office/drawing/2014/main" val="3974202816"/>
                    </a:ext>
                  </a:extLst>
                </a:gridCol>
              </a:tblGrid>
              <a:tr h="58229">
                <a:tc>
                  <a:txBody>
                    <a:bodyPr/>
                    <a:lstStyle/>
                    <a:p>
                      <a:pPr marL="0" marR="0" algn="ctr">
                        <a:lnSpc>
                          <a:spcPct val="107000"/>
                        </a:lnSpc>
                        <a:spcBef>
                          <a:spcPts val="0"/>
                        </a:spcBef>
                        <a:spcAft>
                          <a:spcPts val="0"/>
                        </a:spcAft>
                      </a:pPr>
                      <a:r>
                        <a:rPr lang="en-US" sz="1100" b="1" dirty="0">
                          <a:solidFill>
                            <a:schemeClr val="bg1"/>
                          </a:solidFill>
                          <a:effectLst/>
                        </a:rPr>
                        <a:t>Random Forest</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Logistic Regression</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K Nearest Neighbor</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Gaussian NB</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Artificial Neural Network</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extLst>
                  <a:ext uri="{0D108BD9-81ED-4DB2-BD59-A6C34878D82A}">
                    <a16:rowId xmlns:a16="http://schemas.microsoft.com/office/drawing/2014/main" val="1310432903"/>
                  </a:ext>
                </a:extLst>
              </a:tr>
              <a:tr h="0">
                <a:tc>
                  <a:txBody>
                    <a:bodyPr/>
                    <a:lstStyle/>
                    <a:p>
                      <a:pPr marL="0" marR="0" algn="ctr">
                        <a:lnSpc>
                          <a:spcPct val="107000"/>
                        </a:lnSpc>
                        <a:spcBef>
                          <a:spcPts val="0"/>
                        </a:spcBef>
                        <a:spcAft>
                          <a:spcPts val="0"/>
                        </a:spcAft>
                      </a:pPr>
                      <a:r>
                        <a:rPr lang="en-US" sz="1100" b="1" dirty="0">
                          <a:solidFill>
                            <a:schemeClr val="bg1"/>
                          </a:solidFill>
                          <a:effectLst/>
                        </a:rPr>
                        <a:t>49.86%</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49.53%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51.13%</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50.28%</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tc>
                  <a:txBody>
                    <a:bodyPr/>
                    <a:lstStyle/>
                    <a:p>
                      <a:pPr marL="0" marR="0" algn="ctr">
                        <a:lnSpc>
                          <a:spcPct val="107000"/>
                        </a:lnSpc>
                        <a:spcBef>
                          <a:spcPts val="0"/>
                        </a:spcBef>
                        <a:spcAft>
                          <a:spcPts val="0"/>
                        </a:spcAft>
                      </a:pPr>
                      <a:r>
                        <a:rPr lang="en-US" sz="1100" b="1" dirty="0">
                          <a:solidFill>
                            <a:schemeClr val="bg1"/>
                          </a:solidFill>
                          <a:effectLst/>
                        </a:rPr>
                        <a:t>53.16</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alpha val="50000"/>
                      </a:schemeClr>
                    </a:solidFill>
                  </a:tcPr>
                </a:tc>
                <a:extLst>
                  <a:ext uri="{0D108BD9-81ED-4DB2-BD59-A6C34878D82A}">
                    <a16:rowId xmlns:a16="http://schemas.microsoft.com/office/drawing/2014/main" val="416554067"/>
                  </a:ext>
                </a:extLst>
              </a:tr>
            </a:tbl>
          </a:graphicData>
        </a:graphic>
      </p:graphicFrame>
      <p:pic>
        <p:nvPicPr>
          <p:cNvPr id="10" name="Audio 9">
            <a:hlinkClick r:id="" action="ppaction://media"/>
            <a:extLst>
              <a:ext uri="{FF2B5EF4-FFF2-40B4-BE49-F238E27FC236}">
                <a16:creationId xmlns:a16="http://schemas.microsoft.com/office/drawing/2014/main" id="{78014E45-0791-4F22-8A4E-ECC4C3CEC2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9113123"/>
      </p:ext>
    </p:extLst>
  </p:cSld>
  <p:clrMapOvr>
    <a:masterClrMapping/>
  </p:clrMapOvr>
  <mc:AlternateContent xmlns:mc="http://schemas.openxmlformats.org/markup-compatibility/2006">
    <mc:Choice xmlns:p14="http://schemas.microsoft.com/office/powerpoint/2010/main" Requires="p14">
      <p:transition spd="slow" p14:dur="2000" advTm="79270"/>
    </mc:Choice>
    <mc:Fallback>
      <p:transition spd="slow" advTm="79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172</TotalTime>
  <Words>720</Words>
  <Application>Microsoft Office PowerPoint</Application>
  <PresentationFormat>Widescreen</PresentationFormat>
  <Paragraphs>59</Paragraphs>
  <Slides>13</Slides>
  <Notes>0</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template</vt:lpstr>
      <vt:lpstr>NFL Wagering – Predictive Analytics</vt:lpstr>
      <vt:lpstr>Overview and Goal</vt:lpstr>
      <vt:lpstr>Background</vt:lpstr>
      <vt:lpstr>Background (continued)</vt:lpstr>
      <vt:lpstr>Data</vt:lpstr>
      <vt:lpstr>Data Understanding and Preparation</vt:lpstr>
      <vt:lpstr>Data – Feature Selection</vt:lpstr>
      <vt:lpstr>Model Preparation and Selection</vt:lpstr>
      <vt:lpstr>Results</vt:lpstr>
      <vt:lpstr>Results </vt:lpstr>
      <vt:lpstr>PowerPoint Presentation</vt:lpstr>
      <vt:lpstr>Conclusion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Wagering – Predictive Analytics</dc:title>
  <dc:creator>Doug Marcum</dc:creator>
  <cp:lastModifiedBy>Doug Marcum</cp:lastModifiedBy>
  <cp:revision>26</cp:revision>
  <dcterms:created xsi:type="dcterms:W3CDTF">2021-01-10T21:28:40Z</dcterms:created>
  <dcterms:modified xsi:type="dcterms:W3CDTF">2021-01-11T00:20:50Z</dcterms:modified>
</cp:coreProperties>
</file>